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58" r:id="rId5"/>
    <p:sldId id="262" r:id="rId6"/>
    <p:sldId id="261" r:id="rId7"/>
    <p:sldId id="266" r:id="rId8"/>
    <p:sldId id="264" r:id="rId9"/>
    <p:sldId id="265" r:id="rId10"/>
    <p:sldId id="267" r:id="rId11"/>
    <p:sldId id="268" r:id="rId12"/>
    <p:sldId id="259" r:id="rId13"/>
    <p:sldId id="260"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EED906F-F86E-4D4D-ACFC-6951FB234DA8}" type="datetimeFigureOut">
              <a:rPr lang="es-MX" smtClean="0"/>
              <a:pPr/>
              <a:t>05/03/2013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39BA064-9DD5-4451-99CB-4A65FFFE113C}"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EED906F-F86E-4D4D-ACFC-6951FB234DA8}" type="datetimeFigureOut">
              <a:rPr lang="es-MX" smtClean="0"/>
              <a:pPr/>
              <a:t>05/03/2013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39BA064-9DD5-4451-99CB-4A65FFFE113C}"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EED906F-F86E-4D4D-ACFC-6951FB234DA8}" type="datetimeFigureOut">
              <a:rPr lang="es-MX" smtClean="0"/>
              <a:pPr/>
              <a:t>05/03/2013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39BA064-9DD5-4451-99CB-4A65FFFE113C}"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EED906F-F86E-4D4D-ACFC-6951FB234DA8}" type="datetimeFigureOut">
              <a:rPr lang="es-MX" smtClean="0"/>
              <a:pPr/>
              <a:t>05/03/2013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39BA064-9DD5-4451-99CB-4A65FFFE113C}"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EED906F-F86E-4D4D-ACFC-6951FB234DA8}" type="datetimeFigureOut">
              <a:rPr lang="es-MX" smtClean="0"/>
              <a:pPr/>
              <a:t>05/03/2013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39BA064-9DD5-4451-99CB-4A65FFFE113C}"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EED906F-F86E-4D4D-ACFC-6951FB234DA8}" type="datetimeFigureOut">
              <a:rPr lang="es-MX" smtClean="0"/>
              <a:pPr/>
              <a:t>05/03/2013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39BA064-9DD5-4451-99CB-4A65FFFE113C}"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EED906F-F86E-4D4D-ACFC-6951FB234DA8}" type="datetimeFigureOut">
              <a:rPr lang="es-MX" smtClean="0"/>
              <a:pPr/>
              <a:t>05/03/2013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39BA064-9DD5-4451-99CB-4A65FFFE113C}"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EED906F-F86E-4D4D-ACFC-6951FB234DA8}" type="datetimeFigureOut">
              <a:rPr lang="es-MX" smtClean="0"/>
              <a:pPr/>
              <a:t>05/03/2013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39BA064-9DD5-4451-99CB-4A65FFFE113C}"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ED906F-F86E-4D4D-ACFC-6951FB234DA8}" type="datetimeFigureOut">
              <a:rPr lang="es-MX" smtClean="0"/>
              <a:pPr/>
              <a:t>05/03/2013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39BA064-9DD5-4451-99CB-4A65FFFE113C}"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ED906F-F86E-4D4D-ACFC-6951FB234DA8}" type="datetimeFigureOut">
              <a:rPr lang="es-MX" smtClean="0"/>
              <a:pPr/>
              <a:t>05/03/2013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39BA064-9DD5-4451-99CB-4A65FFFE113C}"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ED906F-F86E-4D4D-ACFC-6951FB234DA8}" type="datetimeFigureOut">
              <a:rPr lang="es-MX" smtClean="0"/>
              <a:pPr/>
              <a:t>05/03/2013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39BA064-9DD5-4451-99CB-4A65FFFE113C}"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D906F-F86E-4D4D-ACFC-6951FB234DA8}" type="datetimeFigureOut">
              <a:rPr lang="es-MX" smtClean="0"/>
              <a:pPr/>
              <a:t>05/03/2013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BA064-9DD5-4451-99CB-4A65FFFE113C}"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3347864" y="1556792"/>
            <a:ext cx="2389187" cy="461963"/>
          </a:xfrm>
          <a:prstGeom prst="rect">
            <a:avLst/>
          </a:prstGeom>
          <a:noFill/>
          <a:ln w="9525">
            <a:noFill/>
            <a:miter lim="800000"/>
            <a:headEnd/>
            <a:tailEnd/>
          </a:ln>
        </p:spPr>
        <p:txBody>
          <a:bodyPr wrap="none">
            <a:spAutoFit/>
          </a:bodyPr>
          <a:lstStyle/>
          <a:p>
            <a:r>
              <a:rPr lang="es-MX" sz="2400" b="1" dirty="0" smtClean="0">
                <a:solidFill>
                  <a:srgbClr val="002060"/>
                </a:solidFill>
              </a:rPr>
              <a:t>CONTINGENCIAS</a:t>
            </a:r>
            <a:endParaRPr lang="es-ES" sz="2400" dirty="0">
              <a:solidFill>
                <a:srgbClr val="002060"/>
              </a:solidFill>
            </a:endParaRPr>
          </a:p>
        </p:txBody>
      </p:sp>
      <p:sp>
        <p:nvSpPr>
          <p:cNvPr id="3" name="2 CuadroTexto"/>
          <p:cNvSpPr txBox="1">
            <a:spLocks noChangeArrowheads="1"/>
          </p:cNvSpPr>
          <p:nvPr/>
        </p:nvSpPr>
        <p:spPr bwMode="auto">
          <a:xfrm>
            <a:off x="827584" y="2060848"/>
            <a:ext cx="7993062" cy="646331"/>
          </a:xfrm>
          <a:prstGeom prst="rect">
            <a:avLst/>
          </a:prstGeom>
          <a:noFill/>
          <a:ln w="9525">
            <a:noFill/>
            <a:miter lim="800000"/>
            <a:headEnd/>
            <a:tailEnd/>
          </a:ln>
        </p:spPr>
        <p:txBody>
          <a:bodyPr>
            <a:spAutoFit/>
          </a:bodyPr>
          <a:lstStyle/>
          <a:p>
            <a:pPr algn="just"/>
            <a:r>
              <a:rPr lang="es-ES" dirty="0">
                <a:solidFill>
                  <a:schemeClr val="tx2"/>
                </a:solidFill>
              </a:rPr>
              <a:t>Surge por la necesidad de preparar a la comunidad educativa para enfrentar situaciones que pudiesen atentar a su integridad física y a sus bienes materiales.</a:t>
            </a:r>
          </a:p>
        </p:txBody>
      </p:sp>
      <p:graphicFrame>
        <p:nvGraphicFramePr>
          <p:cNvPr id="4" name="3 Tabla"/>
          <p:cNvGraphicFramePr>
            <a:graphicFrameLocks noGrp="1"/>
          </p:cNvGraphicFramePr>
          <p:nvPr/>
        </p:nvGraphicFramePr>
        <p:xfrm>
          <a:off x="611560" y="2924944"/>
          <a:ext cx="8136904" cy="3388360"/>
        </p:xfrm>
        <a:graphic>
          <a:graphicData uri="http://schemas.openxmlformats.org/drawingml/2006/table">
            <a:tbl>
              <a:tblPr firstRow="1" bandRow="1">
                <a:tableStyleId>{5C22544A-7EE6-4342-B048-85BDC9FD1C3A}</a:tableStyleId>
              </a:tblPr>
              <a:tblGrid>
                <a:gridCol w="8136904"/>
              </a:tblGrid>
              <a:tr h="370840">
                <a:tc>
                  <a:txBody>
                    <a:bodyPr/>
                    <a:lstStyle/>
                    <a:p>
                      <a:pPr algn="ctr"/>
                      <a:r>
                        <a:rPr lang="es-MX" dirty="0" smtClean="0"/>
                        <a:t>DOCENTES</a:t>
                      </a:r>
                      <a:endParaRPr lang="es-ES" dirty="0"/>
                    </a:p>
                  </a:txBody>
                  <a:tcPr/>
                </a:tc>
              </a:tr>
              <a:tr h="370840">
                <a:tc>
                  <a:txBody>
                    <a:bodyPr/>
                    <a:lstStyle/>
                    <a:p>
                      <a:r>
                        <a:rPr lang="es-MX" b="1" dirty="0" smtClean="0">
                          <a:solidFill>
                            <a:schemeClr val="tx2"/>
                          </a:solidFill>
                        </a:rPr>
                        <a:t>Cultura</a:t>
                      </a:r>
                      <a:r>
                        <a:rPr lang="es-MX" b="1" baseline="0" dirty="0" smtClean="0">
                          <a:solidFill>
                            <a:schemeClr val="tx2"/>
                          </a:solidFill>
                        </a:rPr>
                        <a:t> de la </a:t>
                      </a:r>
                      <a:r>
                        <a:rPr lang="es-MX" b="1" baseline="0" dirty="0" smtClean="0">
                          <a:solidFill>
                            <a:schemeClr val="tx2"/>
                          </a:solidFill>
                        </a:rPr>
                        <a:t>legalidad</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dirty="0" smtClean="0">
                          <a:solidFill>
                            <a:schemeClr val="tx2"/>
                          </a:solidFill>
                          <a:latin typeface="+mn-lt"/>
                          <a:ea typeface="+mn-ea"/>
                          <a:cs typeface="+mn-cs"/>
                        </a:rPr>
                        <a:t>Brindar a los docentes de educación básica un espacio para el análisis, la reflexión y el intercambio de experiencias acerca de la importancia de instaurar la cultura de la legalidad como un estilo de vida en nuestras escuelas y en la sociedad, al fortalecer los conocimientos, las habilidades, las actitudes y los valores que para ello se requieren. </a:t>
                      </a:r>
                    </a:p>
                  </a:txBody>
                  <a:tcPr/>
                </a:tc>
              </a:tr>
              <a:tr h="370840">
                <a:tc>
                  <a:txBody>
                    <a:bodyPr/>
                    <a:lstStyle/>
                    <a:p>
                      <a:r>
                        <a:rPr lang="es-MX" b="1" baseline="0" dirty="0" smtClean="0">
                          <a:solidFill>
                            <a:schemeClr val="tx2"/>
                          </a:solidFill>
                        </a:rPr>
                        <a:t>Manejo de </a:t>
                      </a:r>
                      <a:r>
                        <a:rPr lang="es-MX" b="1" baseline="0" dirty="0" smtClean="0">
                          <a:solidFill>
                            <a:schemeClr val="tx2"/>
                          </a:solidFill>
                        </a:rPr>
                        <a:t>conflictos</a:t>
                      </a:r>
                    </a:p>
                    <a:p>
                      <a:pPr marL="0" marR="0" indent="0" algn="l" defTabSz="914400" rtl="0" eaLnBrk="1" fontAlgn="auto" latinLnBrk="0" hangingPunct="1">
                        <a:lnSpc>
                          <a:spcPct val="100000"/>
                        </a:lnSpc>
                        <a:spcBef>
                          <a:spcPts val="0"/>
                        </a:spcBef>
                        <a:spcAft>
                          <a:spcPts val="0"/>
                        </a:spcAft>
                        <a:buClrTx/>
                        <a:buSzTx/>
                        <a:buFontTx/>
                        <a:buNone/>
                        <a:tabLst/>
                        <a:defRPr/>
                      </a:pPr>
                      <a:r>
                        <a:rPr lang="es-MX" sz="1400" kern="1200" dirty="0" smtClean="0">
                          <a:solidFill>
                            <a:schemeClr val="tx2"/>
                          </a:solidFill>
                          <a:latin typeface="+mn-lt"/>
                          <a:ea typeface="+mn-ea"/>
                          <a:cs typeface="+mn-cs"/>
                        </a:rPr>
                        <a:t>Proporcionar a los docentes un espacio de reflexión e interacción en los que compartan experiencias y analicen estrategias que favorezcan la resolución no violenta de conflictos en el ámbito escolar y en su vida personal.</a:t>
                      </a:r>
                    </a:p>
                  </a:txBody>
                  <a:tcPr/>
                </a:tc>
              </a:tr>
              <a:tr h="370840">
                <a:tc>
                  <a:txBody>
                    <a:bodyPr/>
                    <a:lstStyle/>
                    <a:p>
                      <a:r>
                        <a:rPr lang="es-MX" b="1" dirty="0" smtClean="0">
                          <a:solidFill>
                            <a:schemeClr val="tx2"/>
                          </a:solidFill>
                        </a:rPr>
                        <a:t>Violencia </a:t>
                      </a:r>
                      <a:r>
                        <a:rPr lang="es-MX" b="1" dirty="0" smtClean="0">
                          <a:solidFill>
                            <a:schemeClr val="tx2"/>
                          </a:solidFill>
                        </a:rPr>
                        <a:t>escolar</a:t>
                      </a:r>
                    </a:p>
                    <a:p>
                      <a:pPr marL="0" marR="0" indent="0" algn="l" defTabSz="914400" rtl="0" eaLnBrk="1" fontAlgn="auto" latinLnBrk="0" hangingPunct="1">
                        <a:lnSpc>
                          <a:spcPct val="100000"/>
                        </a:lnSpc>
                        <a:spcBef>
                          <a:spcPts val="0"/>
                        </a:spcBef>
                        <a:spcAft>
                          <a:spcPts val="0"/>
                        </a:spcAft>
                        <a:buClrTx/>
                        <a:buSzTx/>
                        <a:buFontTx/>
                        <a:buNone/>
                        <a:tabLst/>
                        <a:defRPr/>
                      </a:pPr>
                      <a:r>
                        <a:rPr lang="es-MX" sz="1400" kern="1200" dirty="0" smtClean="0">
                          <a:solidFill>
                            <a:schemeClr val="tx2"/>
                          </a:solidFill>
                          <a:latin typeface="+mn-lt"/>
                          <a:ea typeface="+mn-ea"/>
                          <a:cs typeface="+mn-cs"/>
                        </a:rPr>
                        <a:t>Que los asistentes identifiquen  violencia escolar entre los alumnos dentro del centro educativo, además reforzar los comportamientos positivos de los mismos, contrarrestando así los actos violentos</a:t>
                      </a: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11560" y="1916832"/>
          <a:ext cx="7920880" cy="1742440"/>
        </p:xfrm>
        <a:graphic>
          <a:graphicData uri="http://schemas.openxmlformats.org/drawingml/2006/table">
            <a:tbl>
              <a:tblPr firstRow="1" bandRow="1">
                <a:tableStyleId>{5C22544A-7EE6-4342-B048-85BDC9FD1C3A}</a:tableStyleId>
              </a:tblPr>
              <a:tblGrid>
                <a:gridCol w="7920880"/>
              </a:tblGrid>
              <a:tr h="370840">
                <a:tc>
                  <a:txBody>
                    <a:bodyPr/>
                    <a:lstStyle/>
                    <a:p>
                      <a:pPr algn="ctr"/>
                      <a:r>
                        <a:rPr lang="es-MX" dirty="0" smtClean="0"/>
                        <a:t>ALUMNOS</a:t>
                      </a:r>
                      <a:endParaRPr lang="es-ES" dirty="0"/>
                    </a:p>
                  </a:txBody>
                  <a:tcPr/>
                </a:tc>
              </a:tr>
              <a:tr h="370840">
                <a:tc>
                  <a:txBody>
                    <a:bodyPr/>
                    <a:lstStyle/>
                    <a:p>
                      <a:pPr algn="just">
                        <a:buNone/>
                      </a:pPr>
                      <a:r>
                        <a:rPr lang="es-ES" sz="1800" b="1" dirty="0" smtClean="0">
                          <a:solidFill>
                            <a:schemeClr val="tx2"/>
                          </a:solidFill>
                        </a:rPr>
                        <a:t>Violencia </a:t>
                      </a:r>
                      <a:r>
                        <a:rPr lang="es-ES" sz="1800" b="1" dirty="0" smtClean="0">
                          <a:solidFill>
                            <a:schemeClr val="tx2"/>
                          </a:solidFill>
                        </a:rPr>
                        <a:t>escolar</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2"/>
                          </a:solidFill>
                          <a:latin typeface="+mn-lt"/>
                          <a:ea typeface="+mn-ea"/>
                          <a:cs typeface="+mn-cs"/>
                        </a:rPr>
                        <a:t>Brindar a los participantes un espacio para el conocimiento y fortalecimiento de su carácter, así como el papel o rol que desempeñan en el centro escolar, e identificando lo relacionado con la no violencia escolar.</a:t>
                      </a:r>
                    </a:p>
                    <a:p>
                      <a:pPr algn="just">
                        <a:buNone/>
                      </a:pPr>
                      <a:endParaRPr lang="es-ES" sz="1800" b="0" dirty="0" smtClean="0"/>
                    </a:p>
                  </a:txBody>
                  <a:tcPr/>
                </a:tc>
              </a:tr>
            </a:tbl>
          </a:graphicData>
        </a:graphic>
      </p:graphicFrame>
      <p:graphicFrame>
        <p:nvGraphicFramePr>
          <p:cNvPr id="3" name="2 Tabla"/>
          <p:cNvGraphicFramePr>
            <a:graphicFrameLocks noGrp="1"/>
          </p:cNvGraphicFramePr>
          <p:nvPr/>
        </p:nvGraphicFramePr>
        <p:xfrm>
          <a:off x="611560" y="3645024"/>
          <a:ext cx="7920880" cy="2565400"/>
        </p:xfrm>
        <a:graphic>
          <a:graphicData uri="http://schemas.openxmlformats.org/drawingml/2006/table">
            <a:tbl>
              <a:tblPr firstRow="1" bandRow="1">
                <a:tableStyleId>{5C22544A-7EE6-4342-B048-85BDC9FD1C3A}</a:tableStyleId>
              </a:tblPr>
              <a:tblGrid>
                <a:gridCol w="7920880"/>
              </a:tblGrid>
              <a:tr h="370840">
                <a:tc>
                  <a:txBody>
                    <a:bodyPr/>
                    <a:lstStyle/>
                    <a:p>
                      <a:pPr algn="ctr"/>
                      <a:r>
                        <a:rPr lang="es-MX" dirty="0" smtClean="0"/>
                        <a:t>PADRES</a:t>
                      </a:r>
                      <a:endParaRPr lang="es-ES" dirty="0"/>
                    </a:p>
                  </a:txBody>
                  <a:tcPr/>
                </a:tc>
              </a:tr>
              <a:tr h="370840">
                <a:tc>
                  <a:txBody>
                    <a:bodyPr/>
                    <a:lstStyle/>
                    <a:p>
                      <a:r>
                        <a:rPr lang="es-ES" sz="1800" b="1" dirty="0" smtClean="0">
                          <a:solidFill>
                            <a:schemeClr val="tx2"/>
                          </a:solidFill>
                        </a:rPr>
                        <a:t>Violencia </a:t>
                      </a:r>
                      <a:r>
                        <a:rPr lang="es-ES" sz="1800" b="1" dirty="0" smtClean="0">
                          <a:solidFill>
                            <a:schemeClr val="tx2"/>
                          </a:solidFill>
                        </a:rPr>
                        <a:t>escolar</a:t>
                      </a:r>
                    </a:p>
                    <a:p>
                      <a:r>
                        <a:rPr lang="es-MX" sz="1600" kern="1200" dirty="0" smtClean="0">
                          <a:solidFill>
                            <a:schemeClr val="tx2"/>
                          </a:solidFill>
                          <a:latin typeface="+mn-lt"/>
                          <a:ea typeface="+mn-ea"/>
                          <a:cs typeface="+mn-cs"/>
                        </a:rPr>
                        <a:t>Que los asistentes identifiquen la violencia escolar en sus hijos ya sea como víctima o agresor dentro del centro educativo y reforzar los comportamientos positivos de los mismos, contrarrestando así los actos violentos. </a:t>
                      </a:r>
                      <a:endParaRPr lang="es-ES" sz="1600" b="1" dirty="0" smtClean="0">
                        <a:solidFill>
                          <a:schemeClr val="tx2"/>
                        </a:solidFill>
                      </a:endParaRPr>
                    </a:p>
                  </a:txBody>
                  <a:tcPr/>
                </a:tc>
              </a:tr>
              <a:tr h="370840">
                <a:tc>
                  <a:txBody>
                    <a:bodyPr/>
                    <a:lstStyle/>
                    <a:p>
                      <a:r>
                        <a:rPr lang="es-ES" sz="1800" b="1" dirty="0" smtClean="0">
                          <a:solidFill>
                            <a:schemeClr val="tx2"/>
                          </a:solidFill>
                        </a:rPr>
                        <a:t>Ludopatía</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2"/>
                          </a:solidFill>
                          <a:latin typeface="+mn-lt"/>
                          <a:ea typeface="+mn-ea"/>
                          <a:cs typeface="+mn-cs"/>
                        </a:rPr>
                        <a:t>Proporcionar a  docentes y  padres de familia  espacios para la reflexión y análisis, que beneficien el desarrollo de actividades de esparcimiento familiar y personal e incidan directamente en el  ámbito educativo y su superación personal. </a:t>
                      </a:r>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p:cNvSpPr txBox="1">
            <a:spLocks noChangeArrowheads="1"/>
          </p:cNvSpPr>
          <p:nvPr/>
        </p:nvSpPr>
        <p:spPr bwMode="auto">
          <a:xfrm>
            <a:off x="2483768" y="1628800"/>
            <a:ext cx="4390304" cy="461665"/>
          </a:xfrm>
          <a:prstGeom prst="rect">
            <a:avLst/>
          </a:prstGeom>
          <a:noFill/>
          <a:ln w="9525">
            <a:noFill/>
            <a:miter lim="800000"/>
            <a:headEnd/>
            <a:tailEnd/>
          </a:ln>
        </p:spPr>
        <p:txBody>
          <a:bodyPr wrap="none">
            <a:spAutoFit/>
          </a:bodyPr>
          <a:lstStyle/>
          <a:p>
            <a:r>
              <a:rPr lang="es-MX" sz="2400" b="1" dirty="0" smtClean="0">
                <a:solidFill>
                  <a:srgbClr val="002060"/>
                </a:solidFill>
              </a:rPr>
              <a:t>PROTOCOLOS DE CONTINGENCIA</a:t>
            </a:r>
            <a:endParaRPr lang="es-ES" sz="2400" dirty="0">
              <a:solidFill>
                <a:srgbClr val="002060"/>
              </a:solidFill>
            </a:endParaRPr>
          </a:p>
        </p:txBody>
      </p:sp>
      <p:sp>
        <p:nvSpPr>
          <p:cNvPr id="8" name="2 CuadroTexto"/>
          <p:cNvSpPr txBox="1">
            <a:spLocks noChangeArrowheads="1"/>
          </p:cNvSpPr>
          <p:nvPr/>
        </p:nvSpPr>
        <p:spPr bwMode="auto">
          <a:xfrm>
            <a:off x="611560" y="2348880"/>
            <a:ext cx="7993062" cy="1200150"/>
          </a:xfrm>
          <a:prstGeom prst="rect">
            <a:avLst/>
          </a:prstGeom>
          <a:noFill/>
          <a:ln w="9525">
            <a:noFill/>
            <a:miter lim="800000"/>
            <a:headEnd/>
            <a:tailEnd/>
          </a:ln>
        </p:spPr>
        <p:txBody>
          <a:bodyPr>
            <a:spAutoFit/>
          </a:bodyPr>
          <a:lstStyle/>
          <a:p>
            <a:pPr algn="just"/>
            <a:r>
              <a:rPr lang="es-ES" dirty="0">
                <a:solidFill>
                  <a:schemeClr val="tx2"/>
                </a:solidFill>
              </a:rPr>
              <a:t>Además de los talleres que se ofrecen a docentes, alumnos y padres de familia, se han diseñado una serie de protocolos de contingencia con la finalidad de contribuir en la escuela, la comunidad y la familia a contrarrestar los efectos negativos de algunos sucesos.</a:t>
            </a:r>
          </a:p>
        </p:txBody>
      </p:sp>
      <p:graphicFrame>
        <p:nvGraphicFramePr>
          <p:cNvPr id="9" name="8 Tabla"/>
          <p:cNvGraphicFramePr>
            <a:graphicFrameLocks noGrp="1"/>
          </p:cNvGraphicFramePr>
          <p:nvPr/>
        </p:nvGraphicFramePr>
        <p:xfrm>
          <a:off x="1475656" y="3861048"/>
          <a:ext cx="5760640" cy="2392680"/>
        </p:xfrm>
        <a:graphic>
          <a:graphicData uri="http://schemas.openxmlformats.org/drawingml/2006/table">
            <a:tbl>
              <a:tblPr firstRow="1" bandRow="1">
                <a:tableStyleId>{5C22544A-7EE6-4342-B048-85BDC9FD1C3A}</a:tableStyleId>
              </a:tblPr>
              <a:tblGrid>
                <a:gridCol w="3096344"/>
                <a:gridCol w="2664296"/>
              </a:tblGrid>
              <a:tr h="370840">
                <a:tc>
                  <a:txBody>
                    <a:bodyPr/>
                    <a:lstStyle/>
                    <a:p>
                      <a:pPr marL="457200" indent="-457200" algn="just">
                        <a:buFont typeface="+mj-lt"/>
                        <a:buNone/>
                      </a:pPr>
                      <a:r>
                        <a:rPr lang="es-ES" sz="1800" b="1" dirty="0" smtClean="0">
                          <a:solidFill>
                            <a:schemeClr val="tx2"/>
                          </a:solidFill>
                        </a:rPr>
                        <a:t>Heladas</a:t>
                      </a:r>
                    </a:p>
                  </a:txBody>
                  <a:tcPr>
                    <a:solidFill>
                      <a:schemeClr val="accent1">
                        <a:lumMod val="20000"/>
                        <a:lumOff val="80000"/>
                      </a:schemeClr>
                    </a:solidFill>
                  </a:tcPr>
                </a:tc>
                <a:tc>
                  <a:txBody>
                    <a:bodyPr/>
                    <a:lstStyle/>
                    <a:p>
                      <a:pPr algn="just"/>
                      <a:r>
                        <a:rPr lang="es-MX" sz="1800" b="1" dirty="0" smtClean="0">
                          <a:solidFill>
                            <a:schemeClr val="tx2"/>
                          </a:solidFill>
                        </a:rPr>
                        <a:t>Amenaza de bomba</a:t>
                      </a:r>
                      <a:endParaRPr lang="es-ES" sz="1800" b="1" dirty="0">
                        <a:solidFill>
                          <a:schemeClr val="tx2"/>
                        </a:solidFill>
                      </a:endParaRPr>
                    </a:p>
                  </a:txBody>
                  <a:tcPr>
                    <a:solidFill>
                      <a:schemeClr val="accent1">
                        <a:lumMod val="20000"/>
                        <a:lumOff val="80000"/>
                      </a:schemeClr>
                    </a:solidFill>
                  </a:tcPr>
                </a:tc>
              </a:tr>
              <a:tr h="370840">
                <a:tc>
                  <a:txBody>
                    <a:bodyPr/>
                    <a:lstStyle/>
                    <a:p>
                      <a:pPr marL="457200" indent="-457200" algn="just">
                        <a:buFont typeface="+mj-lt"/>
                        <a:buNone/>
                      </a:pPr>
                      <a:r>
                        <a:rPr lang="es-MX" sz="1800" b="1" dirty="0" smtClean="0">
                          <a:solidFill>
                            <a:schemeClr val="tx2"/>
                          </a:solidFill>
                        </a:rPr>
                        <a:t>Inundaciones</a:t>
                      </a:r>
                      <a:endParaRPr lang="es-ES" sz="1800" b="1" dirty="0" smtClean="0">
                        <a:solidFill>
                          <a:schemeClr val="tx2"/>
                        </a:solidFill>
                      </a:endParaRPr>
                    </a:p>
                  </a:txBody>
                  <a:tcPr/>
                </a:tc>
                <a:tc>
                  <a:txBody>
                    <a:bodyPr/>
                    <a:lstStyle/>
                    <a:p>
                      <a:pPr algn="just">
                        <a:buNone/>
                      </a:pPr>
                      <a:r>
                        <a:rPr lang="es-ES" sz="1800" b="1" dirty="0" smtClean="0">
                          <a:solidFill>
                            <a:schemeClr val="tx2"/>
                          </a:solidFill>
                        </a:rPr>
                        <a:t>Accidentes o lesiones en la escuela</a:t>
                      </a:r>
                      <a:endParaRPr lang="es-ES" sz="1800" b="1" dirty="0">
                        <a:solidFill>
                          <a:schemeClr val="tx2"/>
                        </a:solidFill>
                      </a:endParaRPr>
                    </a:p>
                  </a:txBody>
                  <a:tcPr/>
                </a:tc>
              </a:tr>
              <a:tr h="370840">
                <a:tc>
                  <a:txBody>
                    <a:bodyPr/>
                    <a:lstStyle/>
                    <a:p>
                      <a:pPr marL="457200" indent="-457200" algn="just">
                        <a:buFont typeface="+mj-lt"/>
                        <a:buNone/>
                      </a:pPr>
                      <a:r>
                        <a:rPr lang="es-MX" sz="1800" b="1" dirty="0" smtClean="0">
                          <a:solidFill>
                            <a:schemeClr val="tx2"/>
                          </a:solidFill>
                        </a:rPr>
                        <a:t>Sismos</a:t>
                      </a:r>
                      <a:endParaRPr lang="es-ES" sz="1800" b="1" dirty="0" smtClean="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2"/>
                          </a:solidFill>
                        </a:rPr>
                        <a:t>Disturbios o despliegues de fuerzas de seguridad</a:t>
                      </a:r>
                      <a:endParaRPr lang="es-ES" sz="1800" b="1" dirty="0">
                        <a:solidFill>
                          <a:schemeClr val="tx2"/>
                        </a:solidFill>
                      </a:endParaRPr>
                    </a:p>
                  </a:txBody>
                  <a:tcPr/>
                </a:tc>
              </a:tr>
              <a:tr h="370840">
                <a:tc>
                  <a:txBody>
                    <a:bodyPr/>
                    <a:lstStyle/>
                    <a:p>
                      <a:pPr marL="457200" indent="-457200" algn="just">
                        <a:buFont typeface="+mj-lt"/>
                        <a:buNone/>
                      </a:pPr>
                      <a:r>
                        <a:rPr lang="es-MX" sz="1800" b="1" dirty="0" smtClean="0">
                          <a:solidFill>
                            <a:schemeClr val="tx2"/>
                          </a:solidFill>
                        </a:rPr>
                        <a:t>Incendios</a:t>
                      </a:r>
                      <a:endParaRPr lang="es-ES" sz="1800" b="1" dirty="0" smtClean="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2"/>
                          </a:solidFill>
                        </a:rPr>
                        <a:t>Rickettsia</a:t>
                      </a:r>
                      <a:endParaRPr lang="es-ES" sz="1800" b="1" dirty="0">
                        <a:solidFill>
                          <a:schemeClr val="tx2"/>
                        </a:solidFill>
                      </a:endParaRPr>
                    </a:p>
                  </a:txBody>
                  <a:tcPr/>
                </a:tc>
              </a:tr>
              <a:tr h="370840">
                <a:tc>
                  <a:txBody>
                    <a:bodyPr/>
                    <a:lstStyle/>
                    <a:p>
                      <a:pPr marL="457200" indent="-457200" algn="just">
                        <a:buFont typeface="+mj-lt"/>
                        <a:buNone/>
                      </a:pPr>
                      <a:r>
                        <a:rPr lang="es-MX" sz="1800" b="1" dirty="0" smtClean="0">
                          <a:solidFill>
                            <a:schemeClr val="tx2"/>
                          </a:solidFill>
                        </a:rPr>
                        <a:t>Fuga de gas u otros químicos</a:t>
                      </a:r>
                      <a:endParaRPr lang="es-ES" sz="1800" b="1" dirty="0" smtClean="0">
                        <a:solidFill>
                          <a:schemeClr val="tx2"/>
                        </a:solidFill>
                      </a:endParaRPr>
                    </a:p>
                  </a:txBody>
                  <a:tcPr/>
                </a:tc>
                <a:tc>
                  <a:txBody>
                    <a:bodyPr/>
                    <a:lstStyle/>
                    <a:p>
                      <a:endParaRPr lang="es-ES" sz="1800" b="1" dirty="0">
                        <a:solidFill>
                          <a:schemeClr val="tx2"/>
                        </a:solidFill>
                      </a:endParaRPr>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5 Imagen" descr="unidos cumplimos 2.png"/>
          <p:cNvPicPr>
            <a:picLocks noChangeAspect="1"/>
          </p:cNvPicPr>
          <p:nvPr/>
        </p:nvPicPr>
        <p:blipFill>
          <a:blip r:embed="rId3" cstate="print"/>
          <a:stretch>
            <a:fillRect/>
          </a:stretch>
        </p:blipFill>
        <p:spPr>
          <a:xfrm>
            <a:off x="2710539" y="4005064"/>
            <a:ext cx="3505350" cy="1296144"/>
          </a:xfrm>
          <a:prstGeom prst="rect">
            <a:avLst/>
          </a:prstGeom>
        </p:spPr>
      </p:pic>
      <p:pic>
        <p:nvPicPr>
          <p:cNvPr id="8" name="7 Imagen" descr="Logo que BC nOsuna ambos-06-06.png"/>
          <p:cNvPicPr>
            <a:picLocks noChangeAspect="1"/>
          </p:cNvPicPr>
          <p:nvPr/>
        </p:nvPicPr>
        <p:blipFill>
          <a:blip r:embed="rId4" cstate="print"/>
          <a:stretch>
            <a:fillRect/>
          </a:stretch>
        </p:blipFill>
        <p:spPr>
          <a:xfrm>
            <a:off x="2494515" y="1412776"/>
            <a:ext cx="3949693" cy="21602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3275856" y="1556792"/>
            <a:ext cx="2336024" cy="369332"/>
          </a:xfrm>
          <a:prstGeom prst="rect">
            <a:avLst/>
          </a:prstGeom>
          <a:noFill/>
          <a:ln w="9525">
            <a:noFill/>
            <a:miter lim="800000"/>
            <a:headEnd/>
            <a:tailEnd/>
          </a:ln>
        </p:spPr>
        <p:txBody>
          <a:bodyPr wrap="none">
            <a:spAutoFit/>
          </a:bodyPr>
          <a:lstStyle/>
          <a:p>
            <a:r>
              <a:rPr lang="es-MX" b="1" dirty="0" smtClean="0">
                <a:solidFill>
                  <a:schemeClr val="tx2"/>
                </a:solidFill>
              </a:rPr>
              <a:t>FORMACIÓN VALORAL</a:t>
            </a:r>
            <a:endParaRPr lang="es-ES" dirty="0">
              <a:solidFill>
                <a:schemeClr val="tx2"/>
              </a:solidFill>
            </a:endParaRPr>
          </a:p>
        </p:txBody>
      </p:sp>
      <p:sp>
        <p:nvSpPr>
          <p:cNvPr id="3" name="2 CuadroTexto"/>
          <p:cNvSpPr txBox="1">
            <a:spLocks noChangeArrowheads="1"/>
          </p:cNvSpPr>
          <p:nvPr/>
        </p:nvSpPr>
        <p:spPr bwMode="auto">
          <a:xfrm>
            <a:off x="611560" y="2132856"/>
            <a:ext cx="7993062" cy="923330"/>
          </a:xfrm>
          <a:prstGeom prst="rect">
            <a:avLst/>
          </a:prstGeom>
          <a:noFill/>
          <a:ln w="9525">
            <a:noFill/>
            <a:miter lim="800000"/>
            <a:headEnd/>
            <a:tailEnd/>
          </a:ln>
        </p:spPr>
        <p:txBody>
          <a:bodyPr>
            <a:spAutoFit/>
          </a:bodyPr>
          <a:lstStyle/>
          <a:p>
            <a:pPr algn="just"/>
            <a:r>
              <a:rPr lang="es-ES" dirty="0">
                <a:solidFill>
                  <a:schemeClr val="tx2"/>
                </a:solidFill>
              </a:rPr>
              <a:t>Consiste en proporcionar a los docentes, alumnos y padres de familia las estrategias y los medios para que adquieran las nociones cognitivas y morales para la asunción de los valores éticos como propios y que los </a:t>
            </a:r>
            <a:r>
              <a:rPr lang="es-ES" dirty="0" err="1">
                <a:solidFill>
                  <a:schemeClr val="tx2"/>
                </a:solidFill>
              </a:rPr>
              <a:t>vivencien</a:t>
            </a:r>
            <a:r>
              <a:rPr lang="es-ES" dirty="0">
                <a:solidFill>
                  <a:schemeClr val="tx2"/>
                </a:solidFill>
              </a:rPr>
              <a:t> en sus actividades cotidianas.</a:t>
            </a:r>
          </a:p>
        </p:txBody>
      </p:sp>
      <p:graphicFrame>
        <p:nvGraphicFramePr>
          <p:cNvPr id="4" name="3 Tabla"/>
          <p:cNvGraphicFramePr>
            <a:graphicFrameLocks noGrp="1"/>
          </p:cNvGraphicFramePr>
          <p:nvPr/>
        </p:nvGraphicFramePr>
        <p:xfrm>
          <a:off x="611560" y="3717032"/>
          <a:ext cx="8064896" cy="1711960"/>
        </p:xfrm>
        <a:graphic>
          <a:graphicData uri="http://schemas.openxmlformats.org/drawingml/2006/table">
            <a:tbl>
              <a:tblPr firstRow="1" bandRow="1">
                <a:tableStyleId>{5C22544A-7EE6-4342-B048-85BDC9FD1C3A}</a:tableStyleId>
              </a:tblPr>
              <a:tblGrid>
                <a:gridCol w="8064896"/>
              </a:tblGrid>
              <a:tr h="370840">
                <a:tc>
                  <a:txBody>
                    <a:bodyPr/>
                    <a:lstStyle/>
                    <a:p>
                      <a:pPr algn="ctr"/>
                      <a:r>
                        <a:rPr lang="es-MX" dirty="0" smtClean="0"/>
                        <a:t>DOCENTES</a:t>
                      </a:r>
                      <a:endParaRPr lang="es-ES" dirty="0"/>
                    </a:p>
                  </a:txBody>
                  <a:tcPr/>
                </a:tc>
              </a:tr>
              <a:tr h="370840">
                <a:tc>
                  <a:txBody>
                    <a:bodyPr/>
                    <a:lstStyle/>
                    <a:p>
                      <a:r>
                        <a:rPr lang="es-MX" sz="1800" b="1" dirty="0" smtClean="0">
                          <a:solidFill>
                            <a:schemeClr val="tx2"/>
                          </a:solidFill>
                        </a:rPr>
                        <a:t>F</a:t>
                      </a:r>
                      <a:r>
                        <a:rPr lang="es-ES" sz="1800" b="1" dirty="0" err="1" smtClean="0">
                          <a:solidFill>
                            <a:schemeClr val="tx2"/>
                          </a:solidFill>
                        </a:rPr>
                        <a:t>ortaleciendo</a:t>
                      </a:r>
                      <a:r>
                        <a:rPr lang="es-ES" sz="1800" b="1" dirty="0" smtClean="0">
                          <a:solidFill>
                            <a:schemeClr val="tx2"/>
                          </a:solidFill>
                        </a:rPr>
                        <a:t> mis </a:t>
                      </a:r>
                      <a:r>
                        <a:rPr lang="es-ES" sz="1800" b="1" dirty="0" smtClean="0">
                          <a:solidFill>
                            <a:schemeClr val="tx2"/>
                          </a:solidFill>
                        </a:rPr>
                        <a:t>valores</a:t>
                      </a:r>
                    </a:p>
                    <a:p>
                      <a:r>
                        <a:rPr lang="es-MX" sz="1600" kern="1200" dirty="0" smtClean="0">
                          <a:solidFill>
                            <a:schemeClr val="tx2"/>
                          </a:solidFill>
                          <a:latin typeface="+mn-lt"/>
                          <a:ea typeface="+mn-ea"/>
                          <a:cs typeface="+mn-cs"/>
                        </a:rPr>
                        <a:t>Brindar a los participantes estrategias y un espacio para el intercambio de experiencias que les permitan fortalecer los valores universales para que en su práctica docente sean modelos, mediante su vivencia, a seguir por sus alumnos al proporcionarles una educación cimentada en valores</a:t>
                      </a:r>
                      <a:endParaRPr lang="es-ES" sz="1600" b="1" dirty="0">
                        <a:solidFill>
                          <a:schemeClr val="tx2"/>
                        </a:solidFill>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3275856" y="1556792"/>
            <a:ext cx="2336024" cy="369332"/>
          </a:xfrm>
          <a:prstGeom prst="rect">
            <a:avLst/>
          </a:prstGeom>
          <a:noFill/>
          <a:ln w="9525">
            <a:noFill/>
            <a:miter lim="800000"/>
            <a:headEnd/>
            <a:tailEnd/>
          </a:ln>
        </p:spPr>
        <p:txBody>
          <a:bodyPr wrap="none">
            <a:spAutoFit/>
          </a:bodyPr>
          <a:lstStyle/>
          <a:p>
            <a:r>
              <a:rPr lang="es-MX" b="1" dirty="0" smtClean="0">
                <a:solidFill>
                  <a:schemeClr val="tx2"/>
                </a:solidFill>
              </a:rPr>
              <a:t>FORMACIÓN VALORAL</a:t>
            </a:r>
            <a:endParaRPr lang="es-ES" dirty="0">
              <a:solidFill>
                <a:schemeClr val="tx2"/>
              </a:solidFill>
            </a:endParaRPr>
          </a:p>
        </p:txBody>
      </p:sp>
      <p:graphicFrame>
        <p:nvGraphicFramePr>
          <p:cNvPr id="5" name="4 Tabla"/>
          <p:cNvGraphicFramePr>
            <a:graphicFrameLocks noGrp="1"/>
          </p:cNvGraphicFramePr>
          <p:nvPr/>
        </p:nvGraphicFramePr>
        <p:xfrm>
          <a:off x="611560" y="2420888"/>
          <a:ext cx="8064896" cy="1437640"/>
        </p:xfrm>
        <a:graphic>
          <a:graphicData uri="http://schemas.openxmlformats.org/drawingml/2006/table">
            <a:tbl>
              <a:tblPr firstRow="1" bandRow="1">
                <a:tableStyleId>{5C22544A-7EE6-4342-B048-85BDC9FD1C3A}</a:tableStyleId>
              </a:tblPr>
              <a:tblGrid>
                <a:gridCol w="8064896"/>
              </a:tblGrid>
              <a:tr h="370840">
                <a:tc>
                  <a:txBody>
                    <a:bodyPr/>
                    <a:lstStyle/>
                    <a:p>
                      <a:pPr algn="ctr"/>
                      <a:r>
                        <a:rPr lang="es-MX" dirty="0" smtClean="0"/>
                        <a:t>ALUMNOS</a:t>
                      </a:r>
                      <a:endParaRPr lang="es-ES"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b="1" dirty="0" smtClean="0">
                          <a:solidFill>
                            <a:schemeClr val="tx2"/>
                          </a:solidFill>
                        </a:rPr>
                        <a:t>Reconociendo mis valores</a:t>
                      </a:r>
                      <a:endParaRPr lang="es-ES" b="1" dirty="0" smtClean="0">
                        <a:solidFill>
                          <a:schemeClr val="tx2"/>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dirty="0" smtClean="0">
                          <a:solidFill>
                            <a:schemeClr val="tx2"/>
                          </a:solidFill>
                          <a:latin typeface="+mn-lt"/>
                          <a:ea typeface="+mn-ea"/>
                          <a:cs typeface="+mn-cs"/>
                        </a:rPr>
                        <a:t>Que el alumno reconozca la importancia de orientar su vida basándose en los valores adquiridos por medio de la práctica en la vida cotidiana.</a:t>
                      </a:r>
                    </a:p>
                    <a:p>
                      <a:pPr algn="just"/>
                      <a:endParaRPr lang="es-ES" b="1" dirty="0">
                        <a:solidFill>
                          <a:schemeClr val="tx2"/>
                        </a:solidFill>
                      </a:endParaRPr>
                    </a:p>
                  </a:txBody>
                  <a:tcPr/>
                </a:tc>
              </a:tr>
            </a:tbl>
          </a:graphicData>
        </a:graphic>
      </p:graphicFrame>
      <p:graphicFrame>
        <p:nvGraphicFramePr>
          <p:cNvPr id="6" name="5 Tabla"/>
          <p:cNvGraphicFramePr>
            <a:graphicFrameLocks noGrp="1"/>
          </p:cNvGraphicFramePr>
          <p:nvPr/>
        </p:nvGraphicFramePr>
        <p:xfrm>
          <a:off x="611560" y="3933056"/>
          <a:ext cx="8064896" cy="1158240"/>
        </p:xfrm>
        <a:graphic>
          <a:graphicData uri="http://schemas.openxmlformats.org/drawingml/2006/table">
            <a:tbl>
              <a:tblPr firstRow="1" bandRow="1">
                <a:tableStyleId>{5C22544A-7EE6-4342-B048-85BDC9FD1C3A}</a:tableStyleId>
              </a:tblPr>
              <a:tblGrid>
                <a:gridCol w="8064896"/>
              </a:tblGrid>
              <a:tr h="307960">
                <a:tc>
                  <a:txBody>
                    <a:bodyPr/>
                    <a:lstStyle/>
                    <a:p>
                      <a:pPr algn="ctr"/>
                      <a:r>
                        <a:rPr lang="es-MX" dirty="0" smtClean="0"/>
                        <a:t>PADRES</a:t>
                      </a:r>
                      <a:endParaRPr lang="es-ES" dirty="0"/>
                    </a:p>
                  </a:txBody>
                  <a:tcPr/>
                </a:tc>
              </a:tr>
              <a:tr h="307960">
                <a:tc>
                  <a:txBody>
                    <a:bodyPr/>
                    <a:lstStyle/>
                    <a:p>
                      <a:r>
                        <a:rPr lang="es-ES" sz="1800" b="1" dirty="0" smtClean="0">
                          <a:solidFill>
                            <a:schemeClr val="tx2"/>
                          </a:solidFill>
                        </a:rPr>
                        <a:t>Construyendo familias con </a:t>
                      </a:r>
                      <a:r>
                        <a:rPr lang="es-ES" sz="1800" b="1" dirty="0" smtClean="0">
                          <a:solidFill>
                            <a:schemeClr val="tx2"/>
                          </a:solidFill>
                        </a:rPr>
                        <a:t>valores</a:t>
                      </a:r>
                    </a:p>
                    <a:p>
                      <a:pPr marL="0" marR="0" indent="0" algn="l" defTabSz="914400" rtl="0" eaLnBrk="1" fontAlgn="auto" latinLnBrk="0" hangingPunct="1">
                        <a:lnSpc>
                          <a:spcPct val="100000"/>
                        </a:lnSpc>
                        <a:spcBef>
                          <a:spcPts val="0"/>
                        </a:spcBef>
                        <a:spcAft>
                          <a:spcPts val="0"/>
                        </a:spcAft>
                        <a:buClrTx/>
                        <a:buSzTx/>
                        <a:buFontTx/>
                        <a:buNone/>
                        <a:tabLst/>
                        <a:defRPr/>
                      </a:pPr>
                      <a:r>
                        <a:rPr lang="es-MX" sz="1400" kern="1200" dirty="0" smtClean="0">
                          <a:solidFill>
                            <a:schemeClr val="tx2"/>
                          </a:solidFill>
                          <a:latin typeface="+mn-lt"/>
                          <a:ea typeface="+mn-ea"/>
                          <a:cs typeface="+mn-cs"/>
                        </a:rPr>
                        <a:t>El padre de familia  reconozca la importancia de su papel como educador de virtudes humanas necesarias para  orientar la  vida de los hijos por medio de la práctica en la vida cotidiana.</a:t>
                      </a: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3059832" y="1484784"/>
            <a:ext cx="3315459" cy="369332"/>
          </a:xfrm>
          <a:prstGeom prst="rect">
            <a:avLst/>
          </a:prstGeom>
          <a:noFill/>
          <a:ln w="9525">
            <a:noFill/>
            <a:miter lim="800000"/>
            <a:headEnd/>
            <a:tailEnd/>
          </a:ln>
        </p:spPr>
        <p:txBody>
          <a:bodyPr wrap="none">
            <a:spAutoFit/>
          </a:bodyPr>
          <a:lstStyle/>
          <a:p>
            <a:r>
              <a:rPr lang="es-MX" b="1" dirty="0" smtClean="0">
                <a:solidFill>
                  <a:schemeClr val="tx2"/>
                </a:solidFill>
              </a:rPr>
              <a:t>FORTALECIMIENTO A LA FAMILIA</a:t>
            </a:r>
            <a:endParaRPr lang="es-ES" dirty="0">
              <a:solidFill>
                <a:schemeClr val="tx2"/>
              </a:solidFill>
            </a:endParaRPr>
          </a:p>
        </p:txBody>
      </p:sp>
      <p:sp>
        <p:nvSpPr>
          <p:cNvPr id="3" name="2 CuadroTexto"/>
          <p:cNvSpPr txBox="1">
            <a:spLocks noChangeArrowheads="1"/>
          </p:cNvSpPr>
          <p:nvPr/>
        </p:nvSpPr>
        <p:spPr bwMode="auto">
          <a:xfrm>
            <a:off x="683568" y="1916832"/>
            <a:ext cx="7993062" cy="646331"/>
          </a:xfrm>
          <a:prstGeom prst="rect">
            <a:avLst/>
          </a:prstGeom>
          <a:noFill/>
          <a:ln w="9525">
            <a:noFill/>
            <a:miter lim="800000"/>
            <a:headEnd/>
            <a:tailEnd/>
          </a:ln>
        </p:spPr>
        <p:txBody>
          <a:bodyPr>
            <a:spAutoFit/>
          </a:bodyPr>
          <a:lstStyle/>
          <a:p>
            <a:pPr algn="just"/>
            <a:r>
              <a:rPr lang="es-ES" dirty="0">
                <a:solidFill>
                  <a:schemeClr val="tx2"/>
                </a:solidFill>
              </a:rPr>
              <a:t>Promueve la integración familiar como base sólida de la sociedad, así como las actitudes y hábitos que favorezcan la convivencia armónica, pacífica y ordenada.</a:t>
            </a:r>
          </a:p>
        </p:txBody>
      </p:sp>
      <p:graphicFrame>
        <p:nvGraphicFramePr>
          <p:cNvPr id="4" name="3 Tabla"/>
          <p:cNvGraphicFramePr>
            <a:graphicFrameLocks noGrp="1"/>
          </p:cNvGraphicFramePr>
          <p:nvPr/>
        </p:nvGraphicFramePr>
        <p:xfrm>
          <a:off x="755576" y="2780928"/>
          <a:ext cx="7776864" cy="3383280"/>
        </p:xfrm>
        <a:graphic>
          <a:graphicData uri="http://schemas.openxmlformats.org/drawingml/2006/table">
            <a:tbl>
              <a:tblPr firstRow="1" bandRow="1">
                <a:tableStyleId>{5C22544A-7EE6-4342-B048-85BDC9FD1C3A}</a:tableStyleId>
              </a:tblPr>
              <a:tblGrid>
                <a:gridCol w="7776864"/>
              </a:tblGrid>
              <a:tr h="149736">
                <a:tc>
                  <a:txBody>
                    <a:bodyPr/>
                    <a:lstStyle/>
                    <a:p>
                      <a:pPr algn="ctr"/>
                      <a:r>
                        <a:rPr lang="es-MX" dirty="0" smtClean="0"/>
                        <a:t>PADRES</a:t>
                      </a:r>
                      <a:endParaRPr lang="es-ES" dirty="0"/>
                    </a:p>
                  </a:txBody>
                  <a:tcPr/>
                </a:tc>
              </a:tr>
              <a:tr h="657520">
                <a:tc>
                  <a:txBody>
                    <a:bodyPr/>
                    <a:lstStyle/>
                    <a:p>
                      <a:r>
                        <a:rPr lang="es-ES" sz="1800" b="1" dirty="0" smtClean="0">
                          <a:solidFill>
                            <a:schemeClr val="tx2"/>
                          </a:solidFill>
                        </a:rPr>
                        <a:t>Comunicación entre padres e </a:t>
                      </a:r>
                      <a:r>
                        <a:rPr lang="es-ES" sz="1800" b="1" dirty="0" smtClean="0">
                          <a:solidFill>
                            <a:schemeClr val="tx2"/>
                          </a:solidFill>
                        </a:rPr>
                        <a:t>hijos</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dirty="0" smtClean="0">
                          <a:solidFill>
                            <a:schemeClr val="tx2"/>
                          </a:solidFill>
                          <a:latin typeface="+mn-lt"/>
                          <a:ea typeface="+mn-ea"/>
                          <a:cs typeface="+mn-cs"/>
                        </a:rPr>
                        <a:t>El padre o madre de familia comprenderá y analizará la importancia de los procesos de comunicación  que le permitirán desarrollar y mantener buenas relaciones con sus hijos fomentando la comunicación afectiva o asertiva.</a:t>
                      </a:r>
                    </a:p>
                  </a:txBody>
                  <a:tcPr/>
                </a:tc>
              </a:tr>
              <a:tr h="657520">
                <a:tc>
                  <a:txBody>
                    <a:bodyPr/>
                    <a:lstStyle/>
                    <a:p>
                      <a:pPr algn="just">
                        <a:buNone/>
                      </a:pPr>
                      <a:r>
                        <a:rPr lang="es-ES" sz="1800" b="1" dirty="0" smtClean="0">
                          <a:solidFill>
                            <a:schemeClr val="tx2"/>
                          </a:solidFill>
                        </a:rPr>
                        <a:t>Nutrición</a:t>
                      </a:r>
                    </a:p>
                    <a:p>
                      <a:pPr algn="just">
                        <a:buNone/>
                      </a:pPr>
                      <a:r>
                        <a:rPr lang="es-MX" sz="1400" kern="1200" dirty="0" smtClean="0">
                          <a:solidFill>
                            <a:schemeClr val="tx2"/>
                          </a:solidFill>
                          <a:latin typeface="+mn-lt"/>
                          <a:ea typeface="+mn-ea"/>
                          <a:cs typeface="+mn-cs"/>
                        </a:rPr>
                        <a:t>Reflexionar sobre la importancia de una alimentación saludable, con información que facilite promover una cultura de salud física como psicológica. </a:t>
                      </a:r>
                      <a:endParaRPr lang="es-ES" sz="1400" b="1" dirty="0">
                        <a:solidFill>
                          <a:schemeClr val="tx2"/>
                        </a:solidFill>
                      </a:endParaRPr>
                    </a:p>
                  </a:txBody>
                  <a:tcPr/>
                </a:tc>
              </a:tr>
              <a:tr h="800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2"/>
                          </a:solidFill>
                        </a:rPr>
                        <a:t>Uso adecuado de las </a:t>
                      </a:r>
                      <a:r>
                        <a:rPr lang="es-ES" sz="1800" b="1" dirty="0" err="1" smtClean="0">
                          <a:solidFill>
                            <a:schemeClr val="tx2"/>
                          </a:solidFill>
                        </a:rPr>
                        <a:t>Tic´s</a:t>
                      </a:r>
                      <a:endParaRPr lang="es-ES" sz="1800" b="1" dirty="0" smtClean="0">
                        <a:solidFill>
                          <a:schemeClr val="tx2"/>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400" kern="1200" dirty="0" smtClean="0">
                          <a:solidFill>
                            <a:schemeClr val="tx2"/>
                          </a:solidFill>
                          <a:latin typeface="+mn-lt"/>
                          <a:ea typeface="+mn-ea"/>
                          <a:cs typeface="+mn-cs"/>
                        </a:rPr>
                        <a:t>Sensibilizar a padres de familia en la importancia de uso de Tecnología en la educación de los hijos, así como el uso adecuado de las mismas en base a la vivencia de valores familiares haciendo énfasis en la importancia que tiene la participación activa del padre de familia en el ámbito educativo para elevar el rendimiento académico de su hijo.</a:t>
                      </a: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2915816" y="1700808"/>
            <a:ext cx="3669594" cy="400110"/>
          </a:xfrm>
          <a:prstGeom prst="rect">
            <a:avLst/>
          </a:prstGeom>
          <a:noFill/>
          <a:ln w="9525">
            <a:noFill/>
            <a:miter lim="800000"/>
            <a:headEnd/>
            <a:tailEnd/>
          </a:ln>
        </p:spPr>
        <p:txBody>
          <a:bodyPr wrap="none">
            <a:spAutoFit/>
          </a:bodyPr>
          <a:lstStyle/>
          <a:p>
            <a:r>
              <a:rPr lang="es-MX" sz="2000" b="1" dirty="0" smtClean="0">
                <a:solidFill>
                  <a:schemeClr val="tx2"/>
                </a:solidFill>
              </a:rPr>
              <a:t>FORTALECIMIENTO A LA FAMILIA</a:t>
            </a:r>
            <a:endParaRPr lang="es-ES" sz="2000" dirty="0">
              <a:solidFill>
                <a:schemeClr val="tx2"/>
              </a:solidFill>
            </a:endParaRPr>
          </a:p>
        </p:txBody>
      </p:sp>
      <p:graphicFrame>
        <p:nvGraphicFramePr>
          <p:cNvPr id="4" name="3 Tabla"/>
          <p:cNvGraphicFramePr>
            <a:graphicFrameLocks noGrp="1"/>
          </p:cNvGraphicFramePr>
          <p:nvPr/>
        </p:nvGraphicFramePr>
        <p:xfrm>
          <a:off x="467544" y="2276872"/>
          <a:ext cx="8136904" cy="2565400"/>
        </p:xfrm>
        <a:graphic>
          <a:graphicData uri="http://schemas.openxmlformats.org/drawingml/2006/table">
            <a:tbl>
              <a:tblPr firstRow="1" bandRow="1">
                <a:tableStyleId>{5C22544A-7EE6-4342-B048-85BDC9FD1C3A}</a:tableStyleId>
              </a:tblPr>
              <a:tblGrid>
                <a:gridCol w="8136904"/>
              </a:tblGrid>
              <a:tr h="370840">
                <a:tc>
                  <a:txBody>
                    <a:bodyPr/>
                    <a:lstStyle/>
                    <a:p>
                      <a:pPr algn="ctr"/>
                      <a:r>
                        <a:rPr lang="es-MX" dirty="0" smtClean="0"/>
                        <a:t>PADRES</a:t>
                      </a:r>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2"/>
                          </a:solidFill>
                        </a:rPr>
                        <a:t>La participación social en la escuela</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2"/>
                          </a:solidFill>
                          <a:latin typeface="+mn-lt"/>
                          <a:ea typeface="+mn-ea"/>
                          <a:cs typeface="+mn-cs"/>
                        </a:rPr>
                        <a:t>Estimular a los asistentes a la participación activa en los centros educativos, reconociendo su compromiso a la corresponsabilidad en la educación de sus hijos.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2"/>
                          </a:solidFill>
                        </a:rPr>
                        <a:t>Límites y roles </a:t>
                      </a:r>
                      <a:r>
                        <a:rPr lang="es-ES" sz="1800" b="1" dirty="0" smtClean="0">
                          <a:solidFill>
                            <a:schemeClr val="tx2"/>
                          </a:solidFill>
                        </a:rPr>
                        <a:t>familiares</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2"/>
                          </a:solidFill>
                          <a:latin typeface="+mn-lt"/>
                          <a:ea typeface="+mn-ea"/>
                          <a:cs typeface="+mn-cs"/>
                        </a:rPr>
                        <a:t>Los padres de familia reflexionaran sobre la importancia  que tiene el ejercicio correcto de la autoridad, y como los padres de familia pueden ejercer ese poder de una manera adecuada a la edad de sus hijos para el establecimiento de  límites.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2"/>
                          </a:solidFill>
                        </a:rPr>
                        <a:t>Educación de la </a:t>
                      </a:r>
                      <a:r>
                        <a:rPr lang="es-ES" sz="1800" b="1" dirty="0" smtClean="0">
                          <a:solidFill>
                            <a:schemeClr val="tx2"/>
                          </a:solidFill>
                        </a:rPr>
                        <a:t>sexualidad</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2"/>
                          </a:solidFill>
                          <a:latin typeface="+mn-lt"/>
                          <a:ea typeface="+mn-ea"/>
                          <a:cs typeface="+mn-cs"/>
                        </a:rPr>
                        <a:t>Proporcionar al padre de familia elementos que le permitan reflexionar  que es la sexualidad así como los elementos que la conforman para darle  herramientas que le ayuden a educar en la sexualidad a sus hijos.</a:t>
                      </a:r>
                    </a:p>
                  </a:txBody>
                  <a:tcPr/>
                </a:tc>
              </a:tr>
            </a:tbl>
          </a:graphicData>
        </a:graphic>
      </p:graphicFrame>
      <p:graphicFrame>
        <p:nvGraphicFramePr>
          <p:cNvPr id="7" name="6 Tabla"/>
          <p:cNvGraphicFramePr>
            <a:graphicFrameLocks noGrp="1"/>
          </p:cNvGraphicFramePr>
          <p:nvPr/>
        </p:nvGraphicFramePr>
        <p:xfrm>
          <a:off x="467544" y="4941168"/>
          <a:ext cx="8136904" cy="1219200"/>
        </p:xfrm>
        <a:graphic>
          <a:graphicData uri="http://schemas.openxmlformats.org/drawingml/2006/table">
            <a:tbl>
              <a:tblPr firstRow="1" bandRow="1">
                <a:tableStyleId>{5C22544A-7EE6-4342-B048-85BDC9FD1C3A}</a:tableStyleId>
              </a:tblPr>
              <a:tblGrid>
                <a:gridCol w="8136904"/>
              </a:tblGrid>
              <a:tr h="0">
                <a:tc>
                  <a:txBody>
                    <a:bodyPr/>
                    <a:lstStyle/>
                    <a:p>
                      <a:pPr algn="ctr"/>
                      <a:r>
                        <a:rPr lang="es-MX" dirty="0" smtClean="0"/>
                        <a:t>ALUMNOS</a:t>
                      </a:r>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2"/>
                          </a:solidFill>
                        </a:rPr>
                        <a:t>Juegos tradicionales mexicanos</a:t>
                      </a:r>
                    </a:p>
                    <a:p>
                      <a:r>
                        <a:rPr lang="es-MX" sz="1600" kern="1200" dirty="0" smtClean="0">
                          <a:solidFill>
                            <a:schemeClr val="tx2"/>
                          </a:solidFill>
                          <a:latin typeface="+mn-lt"/>
                          <a:ea typeface="+mn-ea"/>
                          <a:cs typeface="+mn-cs"/>
                        </a:rPr>
                        <a:t>Favorecer el desarrollo personal de los educandos a través de la realización de actividades lúdicas relacionándolas con la educación en valores.</a:t>
                      </a: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2915816" y="1628800"/>
            <a:ext cx="3197542" cy="461665"/>
          </a:xfrm>
          <a:prstGeom prst="rect">
            <a:avLst/>
          </a:prstGeom>
          <a:noFill/>
          <a:ln w="9525">
            <a:noFill/>
            <a:miter lim="800000"/>
            <a:headEnd/>
            <a:tailEnd/>
          </a:ln>
        </p:spPr>
        <p:txBody>
          <a:bodyPr wrap="none">
            <a:spAutoFit/>
          </a:bodyPr>
          <a:lstStyle/>
          <a:p>
            <a:r>
              <a:rPr lang="es-MX" sz="2400" b="1" dirty="0" smtClean="0">
                <a:solidFill>
                  <a:srgbClr val="002060"/>
                </a:solidFill>
              </a:rPr>
              <a:t>DESARROLLO HUMANO</a:t>
            </a:r>
            <a:endParaRPr lang="es-ES" sz="2400" dirty="0">
              <a:solidFill>
                <a:srgbClr val="002060"/>
              </a:solidFill>
            </a:endParaRPr>
          </a:p>
        </p:txBody>
      </p:sp>
      <p:sp>
        <p:nvSpPr>
          <p:cNvPr id="3" name="2 CuadroTexto"/>
          <p:cNvSpPr txBox="1">
            <a:spLocks noChangeArrowheads="1"/>
          </p:cNvSpPr>
          <p:nvPr/>
        </p:nvSpPr>
        <p:spPr bwMode="auto">
          <a:xfrm>
            <a:off x="611560" y="2204864"/>
            <a:ext cx="7993062" cy="923925"/>
          </a:xfrm>
          <a:prstGeom prst="rect">
            <a:avLst/>
          </a:prstGeom>
          <a:noFill/>
          <a:ln w="9525">
            <a:noFill/>
            <a:miter lim="800000"/>
            <a:headEnd/>
            <a:tailEnd/>
          </a:ln>
        </p:spPr>
        <p:txBody>
          <a:bodyPr>
            <a:spAutoFit/>
          </a:bodyPr>
          <a:lstStyle/>
          <a:p>
            <a:pPr algn="just"/>
            <a:r>
              <a:rPr lang="es-ES" dirty="0">
                <a:solidFill>
                  <a:schemeClr val="tx2"/>
                </a:solidFill>
              </a:rPr>
              <a:t>Proporciona a la comunidad educativa estrategias que le permitan reconocer su valor y su potencial, para promover el aumento de sus posibilidades y alcanzar un desarrollo pleno en libertad.</a:t>
            </a:r>
          </a:p>
        </p:txBody>
      </p:sp>
      <p:graphicFrame>
        <p:nvGraphicFramePr>
          <p:cNvPr id="4" name="3 Tabla"/>
          <p:cNvGraphicFramePr>
            <a:graphicFrameLocks noGrp="1"/>
          </p:cNvGraphicFramePr>
          <p:nvPr/>
        </p:nvGraphicFramePr>
        <p:xfrm>
          <a:off x="611560" y="3356992"/>
          <a:ext cx="7920880" cy="2839720"/>
        </p:xfrm>
        <a:graphic>
          <a:graphicData uri="http://schemas.openxmlformats.org/drawingml/2006/table">
            <a:tbl>
              <a:tblPr firstRow="1" bandRow="1">
                <a:tableStyleId>{5C22544A-7EE6-4342-B048-85BDC9FD1C3A}</a:tableStyleId>
              </a:tblPr>
              <a:tblGrid>
                <a:gridCol w="7920880"/>
              </a:tblGrid>
              <a:tr h="370840">
                <a:tc>
                  <a:txBody>
                    <a:bodyPr/>
                    <a:lstStyle/>
                    <a:p>
                      <a:pPr algn="ctr"/>
                      <a:r>
                        <a:rPr lang="es-MX" dirty="0" smtClean="0"/>
                        <a:t>DOCENTES</a:t>
                      </a:r>
                      <a:endParaRPr lang="es-ES" dirty="0"/>
                    </a:p>
                  </a:txBody>
                  <a:tcPr/>
                </a:tc>
              </a:tr>
              <a:tr h="370840">
                <a:tc>
                  <a:txBody>
                    <a:bodyPr/>
                    <a:lstStyle/>
                    <a:p>
                      <a:pPr algn="just">
                        <a:buNone/>
                      </a:pPr>
                      <a:r>
                        <a:rPr lang="es-ES" sz="1800" b="1" dirty="0" smtClean="0">
                          <a:solidFill>
                            <a:schemeClr val="tx2"/>
                          </a:solidFill>
                        </a:rPr>
                        <a:t>Fortaleciendo mi autoestima </a:t>
                      </a:r>
                      <a:endParaRPr lang="es-ES" sz="1800" b="1" dirty="0" smtClean="0">
                        <a:solidFill>
                          <a:schemeClr val="tx2"/>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2"/>
                          </a:solidFill>
                          <a:latin typeface="+mn-lt"/>
                          <a:ea typeface="+mn-ea"/>
                          <a:cs typeface="+mn-cs"/>
                        </a:rPr>
                        <a:t>Proporcionar a los participantes estrategias que les permitan analizarse y valorarse como personas, así como mejorar su autoestima, mediante ejercicios vivenciales, que repercutan en su desarrollo humano y en su práctica docente.</a:t>
                      </a:r>
                    </a:p>
                    <a:p>
                      <a:pPr algn="just">
                        <a:buNone/>
                      </a:pPr>
                      <a:endParaRPr lang="es-ES" sz="1800" b="1" dirty="0" smtClean="0">
                        <a:solidFill>
                          <a:schemeClr val="tx2"/>
                        </a:solidFill>
                      </a:endParaRPr>
                    </a:p>
                  </a:txBody>
                  <a:tcPr/>
                </a:tc>
              </a:tr>
              <a:tr h="370840">
                <a:tc>
                  <a:txBody>
                    <a:bodyPr/>
                    <a:lstStyle/>
                    <a:p>
                      <a:r>
                        <a:rPr lang="es-MX" b="1" dirty="0" smtClean="0">
                          <a:solidFill>
                            <a:schemeClr val="tx2"/>
                          </a:solidFill>
                        </a:rPr>
                        <a:t>Comunicación</a:t>
                      </a:r>
                      <a:r>
                        <a:rPr lang="es-MX" b="1" baseline="0" dirty="0" smtClean="0">
                          <a:solidFill>
                            <a:schemeClr val="tx2"/>
                          </a:solidFill>
                        </a:rPr>
                        <a:t> </a:t>
                      </a:r>
                      <a:r>
                        <a:rPr lang="es-MX" b="1" baseline="0" dirty="0" smtClean="0">
                          <a:solidFill>
                            <a:schemeClr val="tx2"/>
                          </a:solidFill>
                        </a:rPr>
                        <a:t>eficaz</a:t>
                      </a:r>
                    </a:p>
                    <a:p>
                      <a:r>
                        <a:rPr lang="es-MX" sz="1600" kern="1200" dirty="0" smtClean="0">
                          <a:solidFill>
                            <a:schemeClr val="tx2"/>
                          </a:solidFill>
                          <a:latin typeface="+mn-lt"/>
                          <a:ea typeface="+mn-ea"/>
                          <a:cs typeface="+mn-cs"/>
                        </a:rPr>
                        <a:t>El participante será capaz de modificar positivamente las formas o canales de comunicación que se dan dentro de su salón de clases a través de los conocimientos adquiridos sobre comunicación eficaz.</a:t>
                      </a:r>
                      <a:endParaRPr lang="es-ES" sz="1600" b="1" dirty="0">
                        <a:solidFill>
                          <a:schemeClr val="tx2"/>
                        </a:solidFill>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83568" y="1798320"/>
          <a:ext cx="7920880" cy="4145280"/>
        </p:xfrm>
        <a:graphic>
          <a:graphicData uri="http://schemas.openxmlformats.org/drawingml/2006/table">
            <a:tbl>
              <a:tblPr firstRow="1" bandRow="1">
                <a:tableStyleId>{5C22544A-7EE6-4342-B048-85BDC9FD1C3A}</a:tableStyleId>
              </a:tblPr>
              <a:tblGrid>
                <a:gridCol w="7920880"/>
              </a:tblGrid>
              <a:tr h="0">
                <a:tc>
                  <a:txBody>
                    <a:bodyPr/>
                    <a:lstStyle/>
                    <a:p>
                      <a:pPr algn="ctr"/>
                      <a:r>
                        <a:rPr lang="es-ES" b="1" dirty="0" smtClean="0">
                          <a:solidFill>
                            <a:schemeClr val="bg1"/>
                          </a:solidFill>
                        </a:rPr>
                        <a:t>DOCENTES</a:t>
                      </a:r>
                      <a:endParaRPr lang="es-ES" b="1" dirty="0">
                        <a:solidFill>
                          <a:schemeClr val="bg1"/>
                        </a:solidFill>
                      </a:endParaRPr>
                    </a:p>
                  </a:txBody>
                  <a:tcPr/>
                </a:tc>
              </a:tr>
              <a:tr h="370840">
                <a:tc>
                  <a:txBody>
                    <a:bodyPr/>
                    <a:lstStyle/>
                    <a:p>
                      <a:pPr algn="just">
                        <a:buNone/>
                      </a:pPr>
                      <a:r>
                        <a:rPr lang="es-ES" sz="1800" b="1" dirty="0" smtClean="0">
                          <a:solidFill>
                            <a:schemeClr val="tx2"/>
                          </a:solidFill>
                        </a:rPr>
                        <a:t>Manejo del </a:t>
                      </a:r>
                      <a:r>
                        <a:rPr lang="es-ES" sz="1800" b="1" dirty="0" smtClean="0">
                          <a:solidFill>
                            <a:schemeClr val="tx2"/>
                          </a:solidFill>
                        </a:rPr>
                        <a:t>estrés</a:t>
                      </a:r>
                    </a:p>
                    <a:p>
                      <a:pPr algn="just">
                        <a:buNone/>
                      </a:pPr>
                      <a:r>
                        <a:rPr lang="es-MX" sz="1600" kern="1200" dirty="0" smtClean="0">
                          <a:solidFill>
                            <a:schemeClr val="tx2"/>
                          </a:solidFill>
                          <a:latin typeface="+mn-lt"/>
                          <a:ea typeface="+mn-ea"/>
                          <a:cs typeface="+mn-cs"/>
                        </a:rPr>
                        <a:t>Proporcionar a los participantes estrategias y recursos, a través de ejercicios vivenciales, que les sean útiles para fomentar la cultura del cuidado emocional y, consecuentemente, enfrentarse con éxito a situaciones de su vida cotidiana propensas a elevar sus niveles de estrés.</a:t>
                      </a: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1" dirty="0" smtClean="0">
                          <a:solidFill>
                            <a:schemeClr val="tx2"/>
                          </a:solidFill>
                        </a:rPr>
                        <a:t>El docente como líder </a:t>
                      </a:r>
                    </a:p>
                    <a:p>
                      <a:r>
                        <a:rPr lang="es-MX" sz="1600" kern="1200" dirty="0" smtClean="0">
                          <a:solidFill>
                            <a:schemeClr val="tx2"/>
                          </a:solidFill>
                          <a:latin typeface="+mn-lt"/>
                          <a:ea typeface="+mn-ea"/>
                          <a:cs typeface="+mn-cs"/>
                        </a:rPr>
                        <a:t>Analizar los diferentes estilos de conducción y los efectos que producen en los grupos y así contribuir al desarrollo de sus habilidades, actitudes y conocimientos en apoyo a su ejercicio docente.</a:t>
                      </a: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b="1" dirty="0" smtClean="0">
                          <a:solidFill>
                            <a:schemeClr val="tx2"/>
                          </a:solidFill>
                        </a:rPr>
                        <a:t>Relaciones humanas</a:t>
                      </a:r>
                      <a:endParaRPr lang="es-ES" b="1" dirty="0" smtClean="0">
                        <a:solidFill>
                          <a:schemeClr val="tx2"/>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2"/>
                          </a:solidFill>
                          <a:latin typeface="+mn-lt"/>
                          <a:ea typeface="+mn-ea"/>
                          <a:cs typeface="+mn-cs"/>
                        </a:rPr>
                        <a:t>Proporcionar al docente un espacio para la reflexión, el análisis y el intercambio de experiencias sobre el estilo de relaciones personales que le permitan superarse en su vida personal y en su quehacer profesional al establecer mejores relaciones humanas basadas en una comunicación eficaz. </a:t>
                      </a: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83568" y="1916832"/>
          <a:ext cx="7704856" cy="3967480"/>
        </p:xfrm>
        <a:graphic>
          <a:graphicData uri="http://schemas.openxmlformats.org/drawingml/2006/table">
            <a:tbl>
              <a:tblPr firstRow="1" bandRow="1">
                <a:tableStyleId>{5C22544A-7EE6-4342-B048-85BDC9FD1C3A}</a:tableStyleId>
              </a:tblPr>
              <a:tblGrid>
                <a:gridCol w="7704856"/>
              </a:tblGrid>
              <a:tr h="370840">
                <a:tc>
                  <a:txBody>
                    <a:bodyPr/>
                    <a:lstStyle/>
                    <a:p>
                      <a:pPr algn="ctr"/>
                      <a:r>
                        <a:rPr lang="es-MX" dirty="0" smtClean="0"/>
                        <a:t>ALUMNOS</a:t>
                      </a:r>
                      <a:endParaRPr lang="es-ES" dirty="0"/>
                    </a:p>
                  </a:txBody>
                  <a:tcPr/>
                </a:tc>
              </a:tr>
              <a:tr h="370840">
                <a:tc>
                  <a:txBody>
                    <a:bodyPr/>
                    <a:lstStyle/>
                    <a:p>
                      <a:pPr algn="just">
                        <a:buNone/>
                      </a:pPr>
                      <a:r>
                        <a:rPr lang="es-ES" sz="1800" b="1" dirty="0" smtClean="0">
                          <a:solidFill>
                            <a:schemeClr val="tx2"/>
                          </a:solidFill>
                        </a:rPr>
                        <a:t>Reconociendo mi </a:t>
                      </a:r>
                      <a:r>
                        <a:rPr lang="es-ES" sz="1800" b="1" dirty="0" smtClean="0">
                          <a:solidFill>
                            <a:schemeClr val="tx2"/>
                          </a:solidFill>
                        </a:rPr>
                        <a:t>autoestima</a:t>
                      </a:r>
                    </a:p>
                    <a:p>
                      <a:pPr algn="just">
                        <a:buNone/>
                      </a:pPr>
                      <a:r>
                        <a:rPr lang="es-MX" sz="1600" kern="1200" dirty="0" smtClean="0">
                          <a:solidFill>
                            <a:schemeClr val="tx2"/>
                          </a:solidFill>
                          <a:latin typeface="+mn-lt"/>
                          <a:ea typeface="+mn-ea"/>
                          <a:cs typeface="+mn-cs"/>
                        </a:rPr>
                        <a:t>Que el  alumno conozca los elementos que componen su Autoestima, así como la importancia de fortalecerla para una mayor valoración y confianza que le permita desenvolverse adecuadamente en el medio. </a:t>
                      </a:r>
                      <a:endParaRPr lang="es-ES" sz="1600" b="1" dirty="0">
                        <a:solidFill>
                          <a:schemeClr val="tx2"/>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2"/>
                          </a:solidFill>
                        </a:rPr>
                        <a:t>El valor de ser </a:t>
                      </a:r>
                      <a:r>
                        <a:rPr lang="es-ES" sz="1800" b="1" dirty="0" smtClean="0">
                          <a:solidFill>
                            <a:schemeClr val="tx2"/>
                          </a:solidFill>
                        </a:rPr>
                        <a:t>persona</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tx2"/>
                          </a:solidFill>
                          <a:latin typeface="+mn-lt"/>
                          <a:ea typeface="+mn-ea"/>
                          <a:cs typeface="+mn-cs"/>
                        </a:rPr>
                        <a:t>El alumno se reconocerá como persona única y valiosa al ser consciente de las dimensiones que integran su persona.</a:t>
                      </a:r>
                      <a:endParaRPr lang="es-MX" sz="1600" kern="1200" dirty="0" smtClean="0">
                        <a:solidFill>
                          <a:schemeClr val="tx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solidFill>
                          <a:schemeClr val="tx2"/>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2"/>
                          </a:solidFill>
                        </a:rPr>
                        <a:t>Viaje al futuro</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2"/>
                          </a:solidFill>
                          <a:latin typeface="+mn-lt"/>
                          <a:ea typeface="+mn-ea"/>
                          <a:cs typeface="+mn-cs"/>
                        </a:rPr>
                        <a:t>Explicar y sensibilizar en la importancia de obtener una visión positiva a futuro de sí mismo, así como planear metas, acciones,  tiempos y recursos que favorezcan  el definir a donde se quiere llegar, precisar metas, aprovechar oportunidades y utilizar mejor el tiempo.</a:t>
                      </a:r>
                    </a:p>
                    <a:p>
                      <a:endParaRPr lang="es-ES" b="1" dirty="0">
                        <a:solidFill>
                          <a:schemeClr val="tx2"/>
                        </a:solidFill>
                      </a:endParaRP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3275856" y="1628800"/>
            <a:ext cx="2336024" cy="369332"/>
          </a:xfrm>
          <a:prstGeom prst="rect">
            <a:avLst/>
          </a:prstGeom>
          <a:noFill/>
          <a:ln w="9525">
            <a:noFill/>
            <a:miter lim="800000"/>
            <a:headEnd/>
            <a:tailEnd/>
          </a:ln>
        </p:spPr>
        <p:txBody>
          <a:bodyPr wrap="none">
            <a:spAutoFit/>
          </a:bodyPr>
          <a:lstStyle/>
          <a:p>
            <a:r>
              <a:rPr lang="es-MX" b="1" dirty="0" smtClean="0">
                <a:solidFill>
                  <a:schemeClr val="tx2"/>
                </a:solidFill>
              </a:rPr>
              <a:t>FORMACIÓN VALORAL</a:t>
            </a:r>
            <a:endParaRPr lang="es-ES" dirty="0">
              <a:solidFill>
                <a:schemeClr val="tx2"/>
              </a:solidFill>
            </a:endParaRPr>
          </a:p>
        </p:txBody>
      </p:sp>
      <p:graphicFrame>
        <p:nvGraphicFramePr>
          <p:cNvPr id="3" name="2 Tabla"/>
          <p:cNvGraphicFramePr>
            <a:graphicFrameLocks noGrp="1"/>
          </p:cNvGraphicFramePr>
          <p:nvPr/>
        </p:nvGraphicFramePr>
        <p:xfrm>
          <a:off x="1043608" y="2276872"/>
          <a:ext cx="7560840" cy="3515360"/>
        </p:xfrm>
        <a:graphic>
          <a:graphicData uri="http://schemas.openxmlformats.org/drawingml/2006/table">
            <a:tbl>
              <a:tblPr firstRow="1" bandRow="1">
                <a:tableStyleId>{5C22544A-7EE6-4342-B048-85BDC9FD1C3A}</a:tableStyleId>
              </a:tblPr>
              <a:tblGrid>
                <a:gridCol w="7560840"/>
              </a:tblGrid>
              <a:tr h="370840">
                <a:tc>
                  <a:txBody>
                    <a:bodyPr/>
                    <a:lstStyle/>
                    <a:p>
                      <a:pPr algn="ctr"/>
                      <a:r>
                        <a:rPr lang="es-MX" dirty="0" smtClean="0"/>
                        <a:t>PADRES</a:t>
                      </a:r>
                      <a:endParaRPr lang="es-ES" dirty="0"/>
                    </a:p>
                  </a:txBody>
                  <a:tcPr/>
                </a:tc>
              </a:tr>
              <a:tr h="370840">
                <a:tc>
                  <a:txBody>
                    <a:bodyPr/>
                    <a:lstStyle/>
                    <a:p>
                      <a:pPr algn="just">
                        <a:buNone/>
                      </a:pPr>
                      <a:r>
                        <a:rPr lang="es-ES" sz="1800" b="1" dirty="0" smtClean="0">
                          <a:solidFill>
                            <a:schemeClr val="tx2"/>
                          </a:solidFill>
                        </a:rPr>
                        <a:t>El valor de ser </a:t>
                      </a:r>
                      <a:r>
                        <a:rPr lang="es-ES" sz="1800" b="1" dirty="0" smtClean="0">
                          <a:solidFill>
                            <a:schemeClr val="tx2"/>
                          </a:solidFill>
                        </a:rPr>
                        <a:t>persona</a:t>
                      </a:r>
                    </a:p>
                    <a:p>
                      <a:pPr algn="just">
                        <a:buNone/>
                      </a:pPr>
                      <a:r>
                        <a:rPr lang="es-MX" sz="1600" kern="1200" dirty="0" smtClean="0">
                          <a:solidFill>
                            <a:schemeClr val="tx2"/>
                          </a:solidFill>
                          <a:latin typeface="+mn-lt"/>
                          <a:ea typeface="+mn-ea"/>
                          <a:cs typeface="+mn-cs"/>
                        </a:rPr>
                        <a:t>Que el padre  de familia se reconozca como persona valiosa por tener una dignidad que lo hace único al ser consciente de las dimensiones que integran su persona.</a:t>
                      </a:r>
                      <a:endParaRPr lang="es-ES" sz="1600" b="1" dirty="0">
                        <a:solidFill>
                          <a:schemeClr val="tx2"/>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2"/>
                          </a:solidFill>
                        </a:rPr>
                        <a:t>Cómo fortalecer la </a:t>
                      </a:r>
                      <a:r>
                        <a:rPr lang="es-ES" sz="1800" b="1" dirty="0" smtClean="0">
                          <a:solidFill>
                            <a:schemeClr val="tx2"/>
                          </a:solidFill>
                        </a:rPr>
                        <a:t>autoestima</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2"/>
                          </a:solidFill>
                          <a:latin typeface="+mn-lt"/>
                          <a:ea typeface="+mn-ea"/>
                          <a:cs typeface="+mn-cs"/>
                        </a:rPr>
                        <a:t>Los padres de familia a través de la reflexión acerca de su valía personal, lleguen a ser un modelo a seguir para  fomentar la autoestima en los hijos.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2"/>
                          </a:solidFill>
                        </a:rPr>
                        <a:t>Proyecto de vida</a:t>
                      </a:r>
                      <a:endParaRPr lang="es-ES" b="1" dirty="0">
                        <a:solidFill>
                          <a:schemeClr val="tx2"/>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2"/>
                          </a:solidFill>
                          <a:latin typeface="+mn-lt"/>
                          <a:ea typeface="+mn-ea"/>
                          <a:cs typeface="+mn-cs"/>
                        </a:rPr>
                        <a:t>Explicar y sensibilizar en la importancia de obtener una visión positiva a futuro de sí mismo, así como planear metas, acciones,  tiempos y recursos que favorezcan  el definir a donde se quiere llegar, precisar metas, aprovechar oportunidades y utilizar mejor el tiempo.</a:t>
                      </a:r>
                    </a:p>
                  </a:txBody>
                  <a:tcPr/>
                </a:tc>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1310</Words>
  <Application>Microsoft Office PowerPoint</Application>
  <PresentationFormat>Presentación en pantalla (4:3)</PresentationFormat>
  <Paragraphs>89</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leonardo.garcia</dc:creator>
  <cp:lastModifiedBy>cecilia.silva</cp:lastModifiedBy>
  <cp:revision>4</cp:revision>
  <dcterms:created xsi:type="dcterms:W3CDTF">2013-03-05T18:17:49Z</dcterms:created>
  <dcterms:modified xsi:type="dcterms:W3CDTF">2013-03-05T20:04:34Z</dcterms:modified>
</cp:coreProperties>
</file>